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9" r:id="rId4"/>
    <p:sldId id="262" r:id="rId5"/>
    <p:sldId id="263" r:id="rId6"/>
    <p:sldId id="264" r:id="rId7"/>
    <p:sldId id="265" r:id="rId8"/>
    <p:sldId id="266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61" d="100"/>
          <a:sy n="61" d="100"/>
        </p:scale>
        <p:origin x="78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-3175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5760" y="0"/>
                </a:moveTo>
                <a:lnTo>
                  <a:pt x="0" y="0"/>
                </a:lnTo>
                <a:lnTo>
                  <a:pt x="0" y="3090"/>
                </a:lnTo>
                <a:lnTo>
                  <a:pt x="943" y="3090"/>
                </a:lnTo>
                <a:lnTo>
                  <a:pt x="1123" y="3270"/>
                </a:lnTo>
                <a:lnTo>
                  <a:pt x="1123" y="3270"/>
                </a:lnTo>
                <a:lnTo>
                  <a:pt x="1127" y="3272"/>
                </a:lnTo>
                <a:lnTo>
                  <a:pt x="1133" y="3275"/>
                </a:lnTo>
                <a:lnTo>
                  <a:pt x="1139" y="3278"/>
                </a:lnTo>
                <a:lnTo>
                  <a:pt x="1144" y="3278"/>
                </a:lnTo>
                <a:lnTo>
                  <a:pt x="1150" y="3278"/>
                </a:lnTo>
                <a:lnTo>
                  <a:pt x="1155" y="3275"/>
                </a:lnTo>
                <a:lnTo>
                  <a:pt x="1161" y="3272"/>
                </a:lnTo>
                <a:lnTo>
                  <a:pt x="1165" y="3270"/>
                </a:lnTo>
                <a:lnTo>
                  <a:pt x="1345" y="3090"/>
                </a:lnTo>
                <a:lnTo>
                  <a:pt x="5760" y="3090"/>
                </a:lnTo>
                <a:lnTo>
                  <a:pt x="5760" y="0"/>
                </a:lnTo>
                <a:close/>
              </a:path>
            </a:pathLst>
          </a:custGeom>
          <a:ln/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0001" y="1449147"/>
            <a:ext cx="10572000" cy="2971051"/>
          </a:xfrm>
        </p:spPr>
        <p:txBody>
          <a:bodyPr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10001" y="5280847"/>
            <a:ext cx="10572000" cy="434974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B9EBBA-996F-894A-B54A-D6246ED52CEA}" type="datetimeFigureOut">
              <a:rPr lang="en-US" dirty="0"/>
              <a:pPr/>
              <a:t>5/26/2020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800600"/>
            <a:ext cx="10561418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5" name="Picture Placeholder 14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0" y="0"/>
            <a:ext cx="12192000" cy="4800600"/>
          </a:xfrm>
          <a:custGeom>
            <a:avLst/>
            <a:gdLst/>
            <a:ahLst/>
            <a:cxnLst/>
            <a:rect l="0" t="0" r="r" b="b"/>
            <a:pathLst>
              <a:path w="5760" h="3289">
                <a:moveTo>
                  <a:pt x="5760" y="0"/>
                </a:moveTo>
                <a:lnTo>
                  <a:pt x="0" y="0"/>
                </a:lnTo>
                <a:lnTo>
                  <a:pt x="0" y="3100"/>
                </a:lnTo>
                <a:lnTo>
                  <a:pt x="943" y="3100"/>
                </a:lnTo>
                <a:lnTo>
                  <a:pt x="1123" y="3281"/>
                </a:lnTo>
                <a:lnTo>
                  <a:pt x="1123" y="3281"/>
                </a:lnTo>
                <a:lnTo>
                  <a:pt x="1127" y="3283"/>
                </a:lnTo>
                <a:lnTo>
                  <a:pt x="1133" y="3286"/>
                </a:lnTo>
                <a:lnTo>
                  <a:pt x="1139" y="3289"/>
                </a:lnTo>
                <a:lnTo>
                  <a:pt x="1144" y="3289"/>
                </a:lnTo>
                <a:lnTo>
                  <a:pt x="1150" y="3289"/>
                </a:lnTo>
                <a:lnTo>
                  <a:pt x="1155" y="3286"/>
                </a:lnTo>
                <a:lnTo>
                  <a:pt x="1161" y="3283"/>
                </a:lnTo>
                <a:lnTo>
                  <a:pt x="1165" y="3281"/>
                </a:lnTo>
                <a:lnTo>
                  <a:pt x="1345" y="3100"/>
                </a:lnTo>
                <a:lnTo>
                  <a:pt x="5760" y="3100"/>
                </a:lnTo>
                <a:lnTo>
                  <a:pt x="5760" y="0"/>
                </a:lnTo>
                <a:close/>
              </a:path>
            </a:pathLst>
          </a:custGeom>
          <a:noFill/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marL="0" indent="0" algn="ctr">
              <a:buFontTx/>
              <a:buNone/>
              <a:defRPr sz="16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0000" y="5367338"/>
            <a:ext cx="10561418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C79C5D-2A6F-F04D-97DA-BEF2467B64E4}" type="datetimeFigureOut">
              <a:rPr lang="en-US" dirty="0"/>
              <a:pPr/>
              <a:t>5/26/2020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>
            <a:spLocks noChangeAspect="1"/>
          </p:cNvSpPr>
          <p:nvPr/>
        </p:nvSpPr>
        <p:spPr bwMode="auto">
          <a:xfrm>
            <a:off x="631697" y="1081456"/>
            <a:ext cx="6332416" cy="3239188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0985" y="1238502"/>
            <a:ext cx="5893840" cy="2645912"/>
          </a:xfrm>
        </p:spPr>
        <p:txBody>
          <a:bodyPr anchor="b"/>
          <a:lstStyle>
            <a:lvl1pPr algn="l">
              <a:defRPr sz="4200" b="1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3190" y="4443680"/>
            <a:ext cx="5891636" cy="713241"/>
          </a:xfrm>
        </p:spPr>
        <p:txBody>
          <a:bodyPr anchor="t">
            <a:no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7574642" y="1081456"/>
            <a:ext cx="3810001" cy="407546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A1846-DA80-1C48-A609-854EA85C59AD}" type="datetimeFigureOut">
              <a:rPr lang="en-US" dirty="0"/>
              <a:pPr/>
              <a:t>5/26/2020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6"/>
          <p:cNvSpPr>
            <a:spLocks noChangeAspect="1"/>
          </p:cNvSpPr>
          <p:nvPr/>
        </p:nvSpPr>
        <p:spPr bwMode="auto">
          <a:xfrm>
            <a:off x="1140884" y="2286585"/>
            <a:ext cx="4895115" cy="2503972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8" name="Title 1"/>
          <p:cNvSpPr>
            <a:spLocks noGrp="1"/>
          </p:cNvSpPr>
          <p:nvPr>
            <p:ph type="title"/>
          </p:nvPr>
        </p:nvSpPr>
        <p:spPr>
          <a:xfrm>
            <a:off x="1357089" y="2435957"/>
            <a:ext cx="4382521" cy="2007789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6156000" y="2286000"/>
            <a:ext cx="4880300" cy="229552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54567-0DE4-3F47-BF90-CB84690072F9}" type="datetimeFigureOut">
              <a:rPr lang="en-US" dirty="0"/>
              <a:pPr/>
              <a:t>5/26/2020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52C72-DE31-F449-A4ED-4C594FD91407}" type="datetimeFigureOut">
              <a:rPr lang="en-US" dirty="0"/>
              <a:pPr/>
              <a:t>5/26/2020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7669651" y="446089"/>
            <a:ext cx="4522349" cy="5414962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183540" y="586171"/>
            <a:ext cx="2494791" cy="513479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0001" y="446089"/>
            <a:ext cx="6611540" cy="5414962"/>
          </a:xfrm>
        </p:spPr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2726E-379B-B349-9EED-81ED093FA806}" type="datetimeFigureOut">
              <a:rPr lang="en-US" dirty="0"/>
              <a:pPr/>
              <a:t>5/26/2020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8712" y="2222287"/>
            <a:ext cx="10554574" cy="363651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A1323-8D79-1946-B0D7-40001CF92E9D}" type="datetimeFigureOut">
              <a:rPr lang="en-US" dirty="0"/>
              <a:pPr/>
              <a:t>5/26/2020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7"/>
          <p:cNvSpPr/>
          <p:nvPr/>
        </p:nvSpPr>
        <p:spPr bwMode="auto">
          <a:xfrm>
            <a:off x="0" y="1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0" y="0"/>
                </a:moveTo>
                <a:lnTo>
                  <a:pt x="5760" y="0"/>
                </a:lnTo>
                <a:lnTo>
                  <a:pt x="5760" y="3090"/>
                </a:lnTo>
                <a:lnTo>
                  <a:pt x="4817" y="3090"/>
                </a:lnTo>
                <a:lnTo>
                  <a:pt x="4637" y="3270"/>
                </a:lnTo>
                <a:lnTo>
                  <a:pt x="4637" y="3270"/>
                </a:lnTo>
                <a:lnTo>
                  <a:pt x="4633" y="3272"/>
                </a:lnTo>
                <a:lnTo>
                  <a:pt x="4627" y="3275"/>
                </a:lnTo>
                <a:lnTo>
                  <a:pt x="4621" y="3278"/>
                </a:lnTo>
                <a:lnTo>
                  <a:pt x="4616" y="3278"/>
                </a:lnTo>
                <a:lnTo>
                  <a:pt x="4610" y="3278"/>
                </a:lnTo>
                <a:lnTo>
                  <a:pt x="4605" y="3275"/>
                </a:lnTo>
                <a:lnTo>
                  <a:pt x="4599" y="3272"/>
                </a:lnTo>
                <a:lnTo>
                  <a:pt x="4595" y="3270"/>
                </a:lnTo>
                <a:lnTo>
                  <a:pt x="4415" y="3090"/>
                </a:lnTo>
                <a:lnTo>
                  <a:pt x="0" y="309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ln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2951396"/>
            <a:ext cx="10561418" cy="1468800"/>
          </a:xfrm>
        </p:spPr>
        <p:txBody>
          <a:bodyPr anchor="b"/>
          <a:lstStyle>
            <a:lvl1pPr algn="r">
              <a:defRPr sz="4800" b="1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5281201"/>
            <a:ext cx="10561418" cy="433955"/>
          </a:xfrm>
        </p:spPr>
        <p:txBody>
          <a:bodyPr anchor="t">
            <a:no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A1846-DA80-1C48-A609-854EA85C59AD}" type="datetimeFigureOut">
              <a:rPr lang="en-US" dirty="0"/>
              <a:pPr/>
              <a:t>5/26/2020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8712" y="2222287"/>
            <a:ext cx="5185873" cy="3638763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7415" y="2222287"/>
            <a:ext cx="5194583" cy="3638764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02355-E14B-8545-A8F8-0FE83CC9D524}" type="datetimeFigureOut">
              <a:rPr lang="en-US" dirty="0"/>
              <a:pPr/>
              <a:t>5/26/2020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4728" y="2174875"/>
            <a:ext cx="5189857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4729" y="2751138"/>
            <a:ext cx="5189856" cy="3109913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87415" y="2174875"/>
            <a:ext cx="5194583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87415" y="2751138"/>
            <a:ext cx="5194583" cy="3109913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640F58-564D-2B4F-AE67-E407BA4FCF45}" type="datetimeFigureOut">
              <a:rPr lang="en-US" dirty="0"/>
              <a:pPr/>
              <a:t>5/26/2020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A34C8-038E-2045-AF43-DF7DBB8E0E9E}" type="datetimeFigureOut">
              <a:rPr lang="en-US" dirty="0"/>
              <a:pPr/>
              <a:t>5/26/2020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18C68F-D26B-8F47-958C-23B49CF8A634}" type="datetimeFigureOut">
              <a:rPr lang="en-US" dirty="0"/>
              <a:pPr/>
              <a:t>5/26/2020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1073151" y="446087"/>
            <a:ext cx="3547533" cy="1814651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3151" y="446088"/>
            <a:ext cx="3547533" cy="161839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5633" y="446088"/>
            <a:ext cx="6252633" cy="5414963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3151" y="2260738"/>
            <a:ext cx="3547533" cy="360031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DF5E60-9974-AC48-9591-99C2BB44B7CF}" type="datetimeFigureOut">
              <a:rPr lang="en-US" dirty="0"/>
              <a:pPr/>
              <a:t>5/26/2020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4728" y="727522"/>
            <a:ext cx="4852988" cy="1617163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Picture Placeholder 11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6098117" y="0"/>
            <a:ext cx="6093883" cy="6858000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noFill/>
          <a:ln w="9525">
            <a:solidFill>
              <a:schemeClr val="tx2"/>
            </a:solidFill>
            <a:round/>
            <a:headEnd/>
            <a:tailEnd/>
          </a:ln>
          <a:effectLst/>
        </p:spPr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algn="ctr">
              <a:buFontTx/>
              <a:buNone/>
              <a:defRPr sz="14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4728" y="2344684"/>
            <a:ext cx="4852988" cy="3516365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85810" y="6041362"/>
            <a:ext cx="976879" cy="365125"/>
          </a:xfrm>
        </p:spPr>
        <p:txBody>
          <a:bodyPr/>
          <a:lstStyle/>
          <a:p>
            <a:fld id="{18C79C5D-2A6F-F04D-97DA-BEF2467B64E4}" type="datetimeFigureOut">
              <a:rPr lang="en-US" dirty="0"/>
              <a:pPr/>
              <a:t>5/26/2020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0396" y="6041362"/>
            <a:ext cx="3295413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62689" y="5915888"/>
            <a:ext cx="1062155" cy="490599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  <a:prstGeom prst="rect">
            <a:avLst/>
          </a:prstGeom>
          <a:effectLst>
            <a:outerShdw blurRad="50800" dir="14400000">
              <a:srgbClr val="000000">
                <a:alpha val="60000"/>
              </a:srgbClr>
            </a:outerShdw>
          </a:effectLst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2184401"/>
            <a:ext cx="10563285" cy="3674397"/>
          </a:xfrm>
          <a:prstGeom prst="rect">
            <a:avLst/>
          </a:prstGeom>
          <a:effectLst>
            <a:outerShdw blurRad="50800" dir="14400000">
              <a:srgbClr val="000000">
                <a:alpha val="40000"/>
              </a:srgbClr>
            </a:outerShdw>
          </a:effectLst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1514" y="6041362"/>
            <a:ext cx="864432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334626" y="6041362"/>
            <a:ext cx="1343706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09B482E8-6E0E-1B4F-B1FD-C69DB9E858D9}" type="datetimeFigureOut">
              <a:rPr lang="en-US" dirty="0"/>
              <a:pPr/>
              <a:t>5/26/2020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78331" y="5915888"/>
            <a:ext cx="1062155" cy="490599"/>
          </a:xfrm>
          <a:prstGeom prst="rect">
            <a:avLst/>
          </a:prstGeom>
        </p:spPr>
        <p:txBody>
          <a:bodyPr vert="horz" lIns="91440" tIns="45720" rIns="91440" bIns="10800" rtlCol="0" anchor="b"/>
          <a:lstStyle>
            <a:lvl1pPr algn="r">
              <a:defRPr sz="20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3" r:id="rId9"/>
    <p:sldLayoutId id="2147483657" r:id="rId10"/>
    <p:sldLayoutId id="2147483666" r:id="rId11"/>
    <p:sldLayoutId id="2147483661" r:id="rId12"/>
    <p:sldLayoutId id="2147483658" r:id="rId13"/>
    <p:sldLayoutId id="2147483659" r:id="rId14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000" b="1" kern="1200">
          <a:solidFill>
            <a:srgbClr val="FEFEFE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4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36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www.unicollaboration.org/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s://www.soliya.net/" TargetMode="Externa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4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29DF7B-CECF-40B6-B5E6-6EA1440E23C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10002" y="639097"/>
            <a:ext cx="3211392" cy="3781101"/>
          </a:xfrm>
        </p:spPr>
        <p:txBody>
          <a:bodyPr>
            <a:normAutofit fontScale="90000"/>
          </a:bodyPr>
          <a:lstStyle/>
          <a:p>
            <a:r>
              <a:rPr lang="hr-HR" dirty="0"/>
              <a:t>Erasmus+</a:t>
            </a:r>
            <a:br>
              <a:rPr lang="hr-HR" dirty="0"/>
            </a:br>
            <a:r>
              <a:rPr lang="hr-HR" dirty="0"/>
              <a:t>virtualne razmjene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7E55740-297D-422D-87B5-5EA2D15AD56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10001" y="5280847"/>
            <a:ext cx="3211393" cy="785656"/>
          </a:xfrm>
        </p:spPr>
        <p:txBody>
          <a:bodyPr>
            <a:normAutofit/>
          </a:bodyPr>
          <a:lstStyle/>
          <a:p>
            <a:r>
              <a:rPr lang="hr-HR" dirty="0"/>
              <a:t>Zagreb, 2020.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0D573D2-DD8C-4E19-8BB2-1DC0767FDB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50658" y="0"/>
            <a:ext cx="7552944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ounded Rectangle 14">
            <a:extLst>
              <a:ext uri="{FF2B5EF4-FFF2-40B4-BE49-F238E27FC236}">
                <a16:creationId xmlns:a16="http://schemas.microsoft.com/office/drawing/2014/main" id="{9B6C5F92-472F-4CAB-90F8-B997C54EBF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290386" y="958640"/>
            <a:ext cx="6258150" cy="4945244"/>
          </a:xfrm>
          <a:prstGeom prst="roundRect">
            <a:avLst>
              <a:gd name="adj" fmla="val 3513"/>
            </a:avLst>
          </a:prstGeom>
          <a:solidFill>
            <a:schemeClr val="tx1"/>
          </a:solidFill>
          <a:ln>
            <a:solidFill>
              <a:schemeClr val="accent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1C96200-4736-4AA3-AB53-79E61EE5984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12118" y="2083954"/>
            <a:ext cx="5630441" cy="2660383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461316D7-2918-46B1-8E57-BBCA09FDCAD5}"/>
              </a:ext>
            </a:extLst>
          </p:cNvPr>
          <p:cNvSpPr txBox="1"/>
          <p:nvPr/>
        </p:nvSpPr>
        <p:spPr>
          <a:xfrm>
            <a:off x="5452607" y="4744337"/>
            <a:ext cx="57899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dirty="0">
                <a:solidFill>
                  <a:schemeClr val="bg1"/>
                </a:solidFill>
              </a:rPr>
              <a:t>Uz financijsku podršku Fundacije Anna </a:t>
            </a:r>
            <a:r>
              <a:rPr lang="hr-HR" dirty="0" err="1">
                <a:solidFill>
                  <a:schemeClr val="bg1"/>
                </a:solidFill>
              </a:rPr>
              <a:t>Lindh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0787656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29DF7B-CECF-40B6-B5E6-6EA1440E23C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10001" y="530087"/>
            <a:ext cx="10572000" cy="3890111"/>
          </a:xfrm>
        </p:spPr>
        <p:txBody>
          <a:bodyPr/>
          <a:lstStyle/>
          <a:p>
            <a:r>
              <a:rPr lang="hr-HR" sz="1600" dirty="0" err="1"/>
              <a:t>Lotina</a:t>
            </a:r>
            <a:r>
              <a:rPr lang="hr-HR" sz="1600" dirty="0"/>
              <a:t> kutija osnovana je u svibnju 2018. Broji 20+ članova i 4 volontera. </a:t>
            </a:r>
            <a:br>
              <a:rPr lang="hr-HR" sz="1600" dirty="0"/>
            </a:br>
            <a:br>
              <a:rPr lang="hr-HR" sz="1600" dirty="0"/>
            </a:br>
            <a:r>
              <a:rPr lang="hr-HR" sz="1600" dirty="0"/>
              <a:t>Udruga je osnovana u cilju promicanja, razvitka i unapređenja: </a:t>
            </a:r>
            <a:br>
              <a:rPr lang="hr-HR" sz="1600" dirty="0"/>
            </a:br>
            <a:br>
              <a:rPr lang="hr-HR" sz="1600" dirty="0"/>
            </a:br>
            <a:r>
              <a:rPr lang="hr-HR" sz="1600" dirty="0"/>
              <a:t>ljudskih prava- prava manjina, ravnopravnost spolova, prava djece, prava sportaša</a:t>
            </a:r>
            <a:br>
              <a:rPr lang="hr-HR" sz="1600" dirty="0"/>
            </a:br>
            <a:r>
              <a:rPr lang="hr-HR" sz="1600" dirty="0"/>
              <a:t>gospodarstva- socijalnog poduzetništva, održivog razvoja, razvijanja poduzetničkog duha i zdrave poduzetničke klime, neprofitnog poduzetništva. Proučavanje dobrih poslovnih praksi.</a:t>
            </a:r>
            <a:br>
              <a:rPr lang="hr-HR" sz="1600" dirty="0"/>
            </a:br>
            <a:r>
              <a:rPr lang="hr-HR" sz="1600" dirty="0"/>
              <a:t>demokratske političke kulture- razvoj mjesne samouprave i participacije u odlučivanju, prijenos dobrih praksi unutar Europske unije</a:t>
            </a:r>
            <a:br>
              <a:rPr lang="hr-HR" sz="1600" dirty="0"/>
            </a:br>
            <a:r>
              <a:rPr lang="hr-HR" sz="1600" dirty="0"/>
              <a:t>odgoja i obrazovanja- cjeloživotno učenje i učenje za život, aktivno provođenje slobodnog vremena, inovativni načini cjeloživotnog učenja, prijenos dobrih praksi unutar Europske unije</a:t>
            </a:r>
            <a:br>
              <a:rPr lang="hr-HR" sz="1600" dirty="0"/>
            </a:br>
            <a:r>
              <a:rPr lang="hr-HR" sz="1600" dirty="0"/>
              <a:t>međunarodne suradnje, bilateralno te udruživanjem u mreže i udruge.</a:t>
            </a:r>
            <a:br>
              <a:rPr lang="hr-HR" dirty="0"/>
            </a:br>
            <a:endParaRPr lang="hr-HR" sz="16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7E55740-297D-422D-87B5-5EA2D15AD56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hr-HR" dirty="0"/>
              <a:t>Erasmus+ virtualne razmjene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1C96200-4736-4AA3-AB53-79E61EE5984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92640" y="5498334"/>
            <a:ext cx="1969477" cy="9323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65475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29DF7B-CECF-40B6-B5E6-6EA1440E23C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10001" y="530087"/>
            <a:ext cx="10572000" cy="3890111"/>
          </a:xfrm>
        </p:spPr>
        <p:txBody>
          <a:bodyPr/>
          <a:lstStyle/>
          <a:p>
            <a:r>
              <a:rPr lang="hr-HR" sz="1600" dirty="0"/>
              <a:t>Erasmus+: Što su razmjene mladih?</a:t>
            </a:r>
            <a:br>
              <a:rPr lang="hr-HR" sz="1600" dirty="0"/>
            </a:br>
            <a:r>
              <a:rPr lang="hr-HR" sz="1600" dirty="0"/>
              <a:t>Razmjena mladih je aktivnost koja omogućuje skupinama mladih iz različitih zemalja da se sastanu i zajednički provode program neformalnog učenja koji su samostalno osmislili i pripremili prije razmjene.</a:t>
            </a:r>
            <a:br>
              <a:rPr lang="hr-HR" sz="1600" dirty="0"/>
            </a:br>
            <a:r>
              <a:rPr lang="hr-HR" sz="1600" dirty="0"/>
              <a:t>U okviru programa Erasmus+: Mladi mogućnosti sudjelovanja otvorene su sljedećim pojedincima i organizacijama:</a:t>
            </a:r>
            <a:br>
              <a:rPr lang="hr-HR" sz="1600" dirty="0"/>
            </a:br>
            <a:r>
              <a:rPr lang="hr-HR" sz="1600" dirty="0"/>
              <a:t>mladim osobama između 13 i 30 godina</a:t>
            </a:r>
            <a:br>
              <a:rPr lang="hr-HR" sz="1600" dirty="0"/>
            </a:br>
            <a:r>
              <a:rPr lang="hr-HR" sz="1600" dirty="0"/>
              <a:t>organizacijama mladih i za mlade sa sjedištem u EU i izvan EU</a:t>
            </a:r>
            <a:br>
              <a:rPr lang="hr-HR" sz="1600" dirty="0"/>
            </a:br>
            <a:r>
              <a:rPr lang="hr-HR" sz="1600" dirty="0"/>
              <a:t>drugim dionicima s aktivnim interesom za pitanja mladih.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7E55740-297D-422D-87B5-5EA2D15AD56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hr-HR" dirty="0"/>
              <a:t>Erasmus+ virtualne razmjene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1C96200-4736-4AA3-AB53-79E61EE5984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92640" y="5498334"/>
            <a:ext cx="1969477" cy="9323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57783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29DF7B-CECF-40B6-B5E6-6EA1440E23C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10001" y="530087"/>
            <a:ext cx="10572000" cy="3890111"/>
          </a:xfrm>
        </p:spPr>
        <p:txBody>
          <a:bodyPr/>
          <a:lstStyle/>
          <a:p>
            <a:br>
              <a:rPr lang="hr-HR" sz="1600" dirty="0"/>
            </a:br>
            <a:br>
              <a:rPr lang="hr-HR" sz="1600" dirty="0"/>
            </a:br>
            <a:br>
              <a:rPr lang="hr-HR" sz="1600" dirty="0"/>
            </a:br>
            <a:r>
              <a:rPr lang="hr-HR" sz="1600" dirty="0"/>
              <a:t>Što su transnacionalni Erasmus+ projekti virtualnih razmjena (TEP = </a:t>
            </a:r>
            <a:r>
              <a:rPr lang="hr-HR" sz="1600" dirty="0" err="1"/>
              <a:t>Transnational</a:t>
            </a:r>
            <a:r>
              <a:rPr lang="hr-HR" sz="1600" dirty="0"/>
              <a:t> Exchange Project)?</a:t>
            </a:r>
            <a:br>
              <a:rPr lang="hr-HR" sz="1600" dirty="0"/>
            </a:br>
            <a:br>
              <a:rPr lang="hr-HR" sz="1600" dirty="0"/>
            </a:br>
            <a:r>
              <a:rPr lang="hr-HR" sz="1600" dirty="0"/>
              <a:t>TEP su male, projektno orijentirane virtualne razmjene koje su razvili radnici koji rade s mladima iz dvije ili više zemalja. Namjera im je da potiču </a:t>
            </a:r>
            <a:r>
              <a:rPr lang="hr-HR" sz="1600" dirty="0" err="1"/>
              <a:t>interkulturalna</a:t>
            </a:r>
            <a:r>
              <a:rPr lang="hr-HR" sz="1600" dirty="0"/>
              <a:t> iskustva, razvijaju </a:t>
            </a:r>
            <a:r>
              <a:rPr lang="hr-HR" sz="1600" dirty="0" err="1"/>
              <a:t>transvrzalna</a:t>
            </a:r>
            <a:r>
              <a:rPr lang="hr-HR" sz="1600" dirty="0"/>
              <a:t> znanja i znanja o određenoj temi i/ili  stjecanje specifičnih kompetencija.</a:t>
            </a:r>
            <a:br>
              <a:rPr lang="hr-HR" sz="1600" dirty="0"/>
            </a:br>
            <a:r>
              <a:rPr lang="hr-HR" sz="1600" dirty="0"/>
              <a:t>Sudionici 18-30 godina</a:t>
            </a:r>
            <a:br>
              <a:rPr lang="hr-HR" sz="1600" dirty="0"/>
            </a:br>
            <a:br>
              <a:rPr lang="hr-HR" sz="1600" dirty="0"/>
            </a:br>
            <a:r>
              <a:rPr lang="hr-HR" sz="1600" dirty="0"/>
              <a:t>Erasmus+ projekt razvija u suradnji s </a:t>
            </a:r>
            <a:r>
              <a:rPr lang="hr-HR" sz="1600" dirty="0">
                <a:hlinkClick r:id="rId2"/>
              </a:rPr>
              <a:t>www.unicollaboration.org</a:t>
            </a:r>
            <a:r>
              <a:rPr lang="hr-HR" sz="1600" dirty="0"/>
              <a:t> i www.annalindhfoundation.org</a:t>
            </a:r>
            <a:br>
              <a:rPr lang="hr-HR" sz="1600" dirty="0"/>
            </a:br>
            <a:br>
              <a:rPr lang="hr-HR" sz="1600" dirty="0"/>
            </a:br>
            <a:br>
              <a:rPr lang="hr-HR" sz="1600" dirty="0"/>
            </a:br>
            <a:r>
              <a:rPr lang="hr-HR" sz="1600" dirty="0"/>
              <a:t>Sudionici bi po završetku dobili </a:t>
            </a:r>
            <a:r>
              <a:rPr lang="hr-HR" sz="1600" dirty="0" err="1"/>
              <a:t>badge</a:t>
            </a:r>
            <a:br>
              <a:rPr lang="hr-HR" sz="1600" dirty="0"/>
            </a:br>
            <a:br>
              <a:rPr lang="hr-HR" sz="1600" dirty="0"/>
            </a:br>
            <a:br>
              <a:rPr lang="hr-HR" sz="1600" dirty="0"/>
            </a:br>
            <a:br>
              <a:rPr lang="hr-HR" sz="1600" dirty="0"/>
            </a:br>
            <a:br>
              <a:rPr lang="hr-HR" sz="1600" dirty="0"/>
            </a:br>
            <a:endParaRPr lang="hr-HR" sz="16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7E55740-297D-422D-87B5-5EA2D15AD56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hr-HR" dirty="0"/>
              <a:t>Erasmus+ virtualne razmjene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1C96200-4736-4AA3-AB53-79E61EE5984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692640" y="5498334"/>
            <a:ext cx="1969477" cy="932385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5AED00D4-68CA-47F4-B2D3-F8ACE68454E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352659" y="3079267"/>
            <a:ext cx="1486682" cy="14866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43582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29DF7B-CECF-40B6-B5E6-6EA1440E23C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10001" y="530087"/>
            <a:ext cx="10572000" cy="3890111"/>
          </a:xfrm>
        </p:spPr>
        <p:txBody>
          <a:bodyPr/>
          <a:lstStyle/>
          <a:p>
            <a:br>
              <a:rPr lang="hr-HR" sz="1600" dirty="0"/>
            </a:br>
            <a:br>
              <a:rPr lang="hr-HR" sz="1600" dirty="0"/>
            </a:br>
            <a:br>
              <a:rPr lang="hr-HR" sz="1600" dirty="0"/>
            </a:br>
            <a:br>
              <a:rPr lang="hr-HR" sz="1600" dirty="0"/>
            </a:br>
            <a:br>
              <a:rPr lang="hr-HR" sz="1600" dirty="0"/>
            </a:br>
            <a:br>
              <a:rPr lang="hr-HR" sz="1600" dirty="0"/>
            </a:br>
            <a:br>
              <a:rPr lang="hr-HR" sz="1600" dirty="0"/>
            </a:br>
            <a:r>
              <a:rPr lang="hr-HR" sz="1600" dirty="0"/>
              <a:t>Kako se uključiti?</a:t>
            </a:r>
            <a:br>
              <a:rPr lang="hr-HR" sz="1600" dirty="0"/>
            </a:br>
            <a:br>
              <a:rPr lang="hr-HR" sz="1600" dirty="0"/>
            </a:br>
            <a:br>
              <a:rPr lang="hr-HR" sz="1600" dirty="0"/>
            </a:br>
            <a:r>
              <a:rPr lang="hr-HR" sz="1600" dirty="0" err="1"/>
              <a:t>Social</a:t>
            </a:r>
            <a:r>
              <a:rPr lang="hr-HR" sz="1600" dirty="0"/>
              <a:t> </a:t>
            </a:r>
            <a:r>
              <a:rPr lang="hr-HR" sz="1600" dirty="0" err="1"/>
              <a:t>Circles</a:t>
            </a:r>
            <a:r>
              <a:rPr lang="hr-HR" sz="1600" dirty="0"/>
              <a:t>:</a:t>
            </a:r>
            <a:br>
              <a:rPr lang="hr-HR" sz="1600" dirty="0"/>
            </a:br>
            <a:br>
              <a:rPr lang="en-US" sz="1600" dirty="0"/>
            </a:br>
            <a:r>
              <a:rPr lang="en-US" sz="1600" dirty="0"/>
              <a:t>"Migration: challenges and solutions”</a:t>
            </a:r>
            <a:br>
              <a:rPr lang="en-US" sz="1600" b="0" dirty="0"/>
            </a:br>
            <a:r>
              <a:rPr lang="en-US" sz="1600" b="0" dirty="0"/>
              <a:t>Language(s): English, French, Arabic</a:t>
            </a:r>
            <a:br>
              <a:rPr lang="en-US" sz="1600" b="0" dirty="0"/>
            </a:br>
            <a:r>
              <a:rPr lang="en-US" sz="1600" b="0" dirty="0"/>
              <a:t>4 - 16 November 2019</a:t>
            </a:r>
            <a:br>
              <a:rPr lang="en-US" sz="1600" b="0" dirty="0"/>
            </a:br>
            <a:r>
              <a:rPr lang="en-US" sz="1600" b="0" dirty="0"/>
              <a:t>Live sessions: 7 &amp; 15 November</a:t>
            </a:r>
            <a:br>
              <a:rPr lang="en-US" sz="1600" b="0" dirty="0"/>
            </a:br>
            <a:r>
              <a:rPr lang="en-US" sz="1600" b="0" dirty="0"/>
              <a:t>Application deadline: 28 October 2019</a:t>
            </a:r>
            <a:br>
              <a:rPr lang="en-US" b="0" dirty="0"/>
            </a:br>
            <a:br>
              <a:rPr lang="hr-HR" sz="1600" dirty="0"/>
            </a:br>
            <a:endParaRPr lang="hr-HR" sz="16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7E55740-297D-422D-87B5-5EA2D15AD56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hr-HR" dirty="0"/>
              <a:t>Erasmus+ virtualne razmjene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1C96200-4736-4AA3-AB53-79E61EE5984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92640" y="5498334"/>
            <a:ext cx="1969477" cy="9323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50658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29DF7B-CECF-40B6-B5E6-6EA1440E23C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10001" y="530087"/>
            <a:ext cx="10572000" cy="3890111"/>
          </a:xfrm>
        </p:spPr>
        <p:txBody>
          <a:bodyPr/>
          <a:lstStyle/>
          <a:p>
            <a:r>
              <a:rPr lang="hr-HR" sz="1600" dirty="0"/>
              <a:t>Soliya - </a:t>
            </a:r>
            <a:r>
              <a:rPr lang="hr-HR" sz="1600" dirty="0">
                <a:hlinkClick r:id="rId2"/>
              </a:rPr>
              <a:t>https://www.soliya.net/</a:t>
            </a:r>
            <a:br>
              <a:rPr lang="hr-HR" sz="1600" dirty="0"/>
            </a:br>
            <a:br>
              <a:rPr lang="hr-HR" sz="1600" dirty="0"/>
            </a:br>
            <a:r>
              <a:rPr lang="hr-HR" sz="1600" dirty="0"/>
              <a:t>Global </a:t>
            </a:r>
            <a:r>
              <a:rPr lang="hr-HR" sz="1600" dirty="0" err="1"/>
              <a:t>Connect</a:t>
            </a:r>
            <a:r>
              <a:rPr lang="hr-HR" sz="1600" dirty="0"/>
              <a:t> program- traje 2 mjeseca po 2 sata tjedno+ zadaće</a:t>
            </a:r>
            <a:br>
              <a:rPr lang="hr-HR" sz="1600" dirty="0"/>
            </a:br>
            <a:r>
              <a:rPr lang="hr-HR" sz="1600" dirty="0"/>
              <a:t>Global Express program- traje mjesec dana po 2 sata tjedno+ zadaće</a:t>
            </a:r>
            <a:br>
              <a:rPr lang="hr-HR" sz="1600" dirty="0"/>
            </a:br>
            <a:br>
              <a:rPr lang="hr-HR" sz="1600" dirty="0"/>
            </a:br>
            <a:r>
              <a:rPr lang="hr-HR" sz="1600" dirty="0"/>
              <a:t>jesenji semestar </a:t>
            </a:r>
            <a:r>
              <a:rPr lang="hr-HR" sz="1600"/>
              <a:t>počinje 15.10.2019.</a:t>
            </a:r>
            <a:br>
              <a:rPr lang="hr-HR" sz="1600" dirty="0"/>
            </a:br>
            <a:r>
              <a:rPr lang="hr-HR" sz="1600" dirty="0"/>
              <a:t>prijave info@lotina-kutija.hr</a:t>
            </a:r>
            <a:br>
              <a:rPr lang="hr-HR" sz="1600" dirty="0"/>
            </a:br>
            <a:endParaRPr lang="hr-HR" sz="16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7E55740-297D-422D-87B5-5EA2D15AD56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hr-HR" dirty="0"/>
              <a:t>Erasmus+ virtualne razmjene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1C96200-4736-4AA3-AB53-79E61EE5984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692640" y="5498334"/>
            <a:ext cx="1969477" cy="9323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112188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29DF7B-CECF-40B6-B5E6-6EA1440E23C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10001" y="530087"/>
            <a:ext cx="10572000" cy="3890111"/>
          </a:xfrm>
        </p:spPr>
        <p:txBody>
          <a:bodyPr/>
          <a:lstStyle/>
          <a:p>
            <a:r>
              <a:rPr lang="hr-HR" sz="1600" dirty="0"/>
              <a:t>Online debate</a:t>
            </a:r>
            <a:br>
              <a:rPr lang="hr-HR" sz="1600" dirty="0"/>
            </a:br>
            <a:br>
              <a:rPr lang="hr-HR" sz="1600" dirty="0"/>
            </a:br>
            <a:r>
              <a:rPr lang="hr-HR" sz="1600" dirty="0"/>
              <a:t>timovi od 4 učesnika i 2 promatrača</a:t>
            </a:r>
            <a:br>
              <a:rPr lang="hr-HR" sz="1600" dirty="0"/>
            </a:br>
            <a:r>
              <a:rPr lang="hr-HR" sz="1600" dirty="0"/>
              <a:t>dob 18-30 godina</a:t>
            </a:r>
            <a:br>
              <a:rPr lang="hr-HR" sz="1600" dirty="0"/>
            </a:br>
            <a:r>
              <a:rPr lang="hr-HR" sz="1600" dirty="0"/>
              <a:t>na engleskom, francuskom ili arapskom</a:t>
            </a:r>
            <a:br>
              <a:rPr lang="hr-HR" sz="1600" dirty="0"/>
            </a:br>
            <a:r>
              <a:rPr lang="hr-HR" sz="1600" dirty="0"/>
              <a:t>svaki ciklus traje 4 tjedan </a:t>
            </a:r>
            <a:r>
              <a:rPr lang="hr-HR" sz="1600" dirty="0" err="1"/>
              <a:t>isastoji</a:t>
            </a:r>
            <a:r>
              <a:rPr lang="hr-HR" sz="1600" dirty="0"/>
              <a:t> se od </a:t>
            </a:r>
            <a:br>
              <a:rPr lang="hr-HR" sz="1600" dirty="0"/>
            </a:br>
            <a:r>
              <a:rPr lang="hr-HR" sz="1600" dirty="0"/>
              <a:t>	treninga za vođu tima </a:t>
            </a:r>
            <a:br>
              <a:rPr lang="hr-HR" sz="1600" dirty="0"/>
            </a:br>
            <a:r>
              <a:rPr lang="hr-HR" sz="1600" dirty="0"/>
              <a:t>	pripreme za učesnike</a:t>
            </a:r>
            <a:br>
              <a:rPr lang="hr-HR" sz="1600" dirty="0"/>
            </a:br>
            <a:r>
              <a:rPr lang="hr-HR" sz="1600" dirty="0"/>
              <a:t>	debate od 3 sata</a:t>
            </a:r>
            <a:br>
              <a:rPr lang="hr-HR" sz="1600" dirty="0"/>
            </a:br>
            <a:r>
              <a:rPr lang="hr-HR" sz="1600" dirty="0"/>
              <a:t>	diskusije od 2 sata</a:t>
            </a:r>
            <a:br>
              <a:rPr lang="hr-HR" sz="1600" dirty="0"/>
            </a:br>
            <a:br>
              <a:rPr lang="hr-HR" sz="1600" dirty="0"/>
            </a:br>
            <a:r>
              <a:rPr lang="hr-HR" sz="1600" dirty="0"/>
              <a:t>Učesnici po završetku dobivaju </a:t>
            </a:r>
            <a:r>
              <a:rPr lang="hr-HR" sz="1600" dirty="0" err="1"/>
              <a:t>open</a:t>
            </a:r>
            <a:r>
              <a:rPr lang="hr-HR" sz="1600" dirty="0"/>
              <a:t> </a:t>
            </a:r>
            <a:r>
              <a:rPr lang="hr-HR" sz="1600" dirty="0" err="1"/>
              <a:t>badge</a:t>
            </a:r>
            <a:br>
              <a:rPr lang="hr-HR" sz="1600" dirty="0"/>
            </a:br>
            <a:r>
              <a:rPr lang="hr-HR" sz="1600" dirty="0"/>
              <a:t>prijave info@lotina-kutija.hr</a:t>
            </a:r>
            <a:br>
              <a:rPr lang="hr-HR" sz="1600" dirty="0"/>
            </a:br>
            <a:endParaRPr lang="hr-HR" sz="16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7E55740-297D-422D-87B5-5EA2D15AD56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hr-HR" dirty="0"/>
              <a:t>Erasmus+ virtualne razmjene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1C96200-4736-4AA3-AB53-79E61EE5984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92640" y="5498334"/>
            <a:ext cx="1969477" cy="9323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05955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836B48-968F-4B70-B21B-E615C63BDE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Kalendar aktivnosti- debate</a:t>
            </a:r>
            <a:r>
              <a:rPr lang="en-GB" dirty="0"/>
              <a:t> </a:t>
            </a:r>
            <a:r>
              <a:rPr lang="hr-HR" dirty="0"/>
              <a:t>na engleskom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6F9C47-93BD-430F-B059-3320A618B11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 </a:t>
            </a:r>
            <a:endParaRPr lang="en-BE" sz="2000" dirty="0">
              <a:solidFill>
                <a:srgbClr val="63575E"/>
              </a:solidFill>
              <a:latin typeface="Arial" panose="020B0604020202020204" pitchFamily="34" charset="0"/>
              <a:ea typeface="Arial" panose="020B0604020202020204" pitchFamily="34" charset="0"/>
            </a:endParaRPr>
          </a:p>
          <a:p>
            <a:endParaRPr lang="hr-HR" dirty="0"/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25B16900-94C4-439A-9F8E-DFFA5534FB8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59989498"/>
              </p:ext>
            </p:extLst>
          </p:nvPr>
        </p:nvGraphicFramePr>
        <p:xfrm>
          <a:off x="1687513" y="1828800"/>
          <a:ext cx="8355012" cy="4297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" name="Worksheet" r:id="rId3" imgW="5657959" imgH="5200614" progId="Excel.Sheet.12">
                  <p:embed/>
                </p:oleObj>
              </mc:Choice>
              <mc:Fallback>
                <p:oleObj name="Worksheet" r:id="rId3" imgW="5657959" imgH="5200614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687513" y="1828800"/>
                        <a:ext cx="8355012" cy="42973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50538845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Quotable">
  <a:themeElements>
    <a:clrScheme name="Quotable">
      <a:dk1>
        <a:sysClr val="windowText" lastClr="000000"/>
      </a:dk1>
      <a:lt1>
        <a:sysClr val="window" lastClr="FFFFFF"/>
      </a:lt1>
      <a:dk2>
        <a:srgbClr val="212121"/>
      </a:dk2>
      <a:lt2>
        <a:srgbClr val="636363"/>
      </a:lt2>
      <a:accent1>
        <a:srgbClr val="F03B5E"/>
      </a:accent1>
      <a:accent2>
        <a:srgbClr val="DC6FEC"/>
      </a:accent2>
      <a:accent3>
        <a:srgbClr val="60B1F2"/>
      </a:accent3>
      <a:accent4>
        <a:srgbClr val="6AD5BB"/>
      </a:accent4>
      <a:accent5>
        <a:srgbClr val="E8AB4E"/>
      </a:accent5>
      <a:accent6>
        <a:srgbClr val="F56447"/>
      </a:accent6>
      <a:hlink>
        <a:srgbClr val="8F8F8F"/>
      </a:hlink>
      <a:folHlink>
        <a:srgbClr val="A5A5A5"/>
      </a:folHlink>
    </a:clrScheme>
    <a:fontScheme name="Quotable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Quotable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lumMod val="105000"/>
              </a:schemeClr>
            </a:gs>
            <a:gs pos="100000">
              <a:schemeClr val="phClr">
                <a:tint val="9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8000"/>
                <a:lumMod val="102000"/>
              </a:schemeClr>
              <a:schemeClr val="phClr">
                <a:shade val="98000"/>
                <a:lumMod val="98000"/>
              </a:schemeClr>
            </a:duotone>
          </a:blip>
          <a:tile tx="0" ty="0" sx="100000" sy="100000" flip="none" algn="tl"/>
        </a:blipFill>
      </a:fillStyleLst>
      <a:lnStyleLst>
        <a:ln w="9525" cap="rnd" cmpd="sng" algn="ctr">
          <a:solidFill>
            <a:schemeClr val="phClr"/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innerShdw blurRad="63500" dist="25400" dir="13500000">
              <a:srgbClr val="000000">
                <a:alpha val="75000"/>
              </a:srgbClr>
            </a:inn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</a:schemeClr>
            </a:gs>
            <a:gs pos="100000">
              <a:schemeClr val="phClr">
                <a:tint val="84000"/>
                <a:shade val="84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90000"/>
                <a:satMod val="120000"/>
                <a:lumMod val="90000"/>
              </a:schemeClr>
            </a:gs>
            <a:gs pos="100000">
              <a:schemeClr val="phClr"/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Quotable" id="{39EC5628-30ED-4578-ACD8-9820EDB8E15A}" vid="{ACECE1E4-636E-48DB-87ED-4A76DC93378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153</TotalTime>
  <Words>539</Words>
  <Application>Microsoft Office PowerPoint</Application>
  <PresentationFormat>Widescreen</PresentationFormat>
  <Paragraphs>17</Paragraphs>
  <Slides>8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Century Gothic</vt:lpstr>
      <vt:lpstr>Wingdings 2</vt:lpstr>
      <vt:lpstr>Quotable</vt:lpstr>
      <vt:lpstr>Microsoft Excel Worksheet</vt:lpstr>
      <vt:lpstr>Erasmus+ virtualne razmjene</vt:lpstr>
      <vt:lpstr>Lotina kutija osnovana je u svibnju 2018. Broji 20+ članova i 4 volontera.   Udruga je osnovana u cilju promicanja, razvitka i unapređenja:   ljudskih prava- prava manjina, ravnopravnost spolova, prava djece, prava sportaša gospodarstva- socijalnog poduzetništva, održivog razvoja, razvijanja poduzetničkog duha i zdrave poduzetničke klime, neprofitnog poduzetništva. Proučavanje dobrih poslovnih praksi. demokratske političke kulture- razvoj mjesne samouprave i participacije u odlučivanju, prijenos dobrih praksi unutar Europske unije odgoja i obrazovanja- cjeloživotno učenje i učenje za život, aktivno provođenje slobodnog vremena, inovativni načini cjeloživotnog učenja, prijenos dobrih praksi unutar Europske unije međunarodne suradnje, bilateralno te udruživanjem u mreže i udruge. </vt:lpstr>
      <vt:lpstr>Erasmus+: Što su razmjene mladih? Razmjena mladih je aktivnost koja omogućuje skupinama mladih iz različitih zemalja da se sastanu i zajednički provode program neformalnog učenja koji su samostalno osmislili i pripremili prije razmjene. U okviru programa Erasmus+: Mladi mogućnosti sudjelovanja otvorene su sljedećim pojedincima i organizacijama: mladim osobama između 13 i 30 godina organizacijama mladih i za mlade sa sjedištem u EU i izvan EU drugim dionicima s aktivnim interesom za pitanja mladih.</vt:lpstr>
      <vt:lpstr>   Što su transnacionalni Erasmus+ projekti virtualnih razmjena (TEP = Transnational Exchange Project)?  TEP su male, projektno orijentirane virtualne razmjene koje su razvili radnici koji rade s mladima iz dvije ili više zemalja. Namjera im je da potiču interkulturalna iskustva, razvijaju transvrzalna znanja i znanja o određenoj temi i/ili  stjecanje specifičnih kompetencija. Sudionici 18-30 godina  Erasmus+ projekt razvija u suradnji s www.unicollaboration.org i www.annalindhfoundation.org   Sudionici bi po završetku dobili badge     </vt:lpstr>
      <vt:lpstr>       Kako se uključiti?   Social Circles:  "Migration: challenges and solutions” Language(s): English, French, Arabic 4 - 16 November 2019 Live sessions: 7 &amp; 15 November Application deadline: 28 October 2019  </vt:lpstr>
      <vt:lpstr>Soliya - https://www.soliya.net/  Global Connect program- traje 2 mjeseca po 2 sata tjedno+ zadaće Global Express program- traje mjesec dana po 2 sata tjedno+ zadaće  jesenji semestar počinje 15.10.2019. prijave info@lotina-kutija.hr </vt:lpstr>
      <vt:lpstr>Online debate  timovi od 4 učesnika i 2 promatrača dob 18-30 godina na engleskom, francuskom ili arapskom svaki ciklus traje 4 tjedan isastoji se od   treninga za vođu tima   pripreme za učesnike  debate od 3 sata  diskusije od 2 sata  Učesnici po završetku dobivaju open badge prijave info@lotina-kutija.hr </vt:lpstr>
      <vt:lpstr>Kalendar aktivnosti- debate na engleskom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Vodič kroz Erasmus+</dc:title>
  <dc:creator>Leo Smrekar</dc:creator>
  <cp:lastModifiedBy>IvaG</cp:lastModifiedBy>
  <cp:revision>26</cp:revision>
  <dcterms:created xsi:type="dcterms:W3CDTF">2018-10-06T20:05:19Z</dcterms:created>
  <dcterms:modified xsi:type="dcterms:W3CDTF">2020-05-26T19:01:50Z</dcterms:modified>
</cp:coreProperties>
</file>